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Proxima Nova"/>
      <p:regular r:id="rId33"/>
      <p:bold r:id="rId34"/>
      <p:italic r:id="rId35"/>
      <p:boldItalic r:id="rId36"/>
    </p:embeddedFont>
    <p:embeddedFont>
      <p:font typeface="Nunito"/>
      <p:regular r:id="rId37"/>
      <p:bold r:id="rId38"/>
      <p:italic r:id="rId39"/>
      <p:boldItalic r:id="rId40"/>
    </p:embeddedFont>
    <p:embeddedFont>
      <p:font typeface="Maven Pro"/>
      <p:regular r:id="rId41"/>
      <p:bold r:id="rId42"/>
    </p:embeddedFont>
    <p:embeddedFont>
      <p:font typeface="Work Sans"/>
      <p:regular r:id="rId43"/>
      <p:bold r:id="rId44"/>
      <p:italic r:id="rId45"/>
      <p:boldItalic r:id="rId46"/>
    </p:embeddedFont>
    <p:embeddedFont>
      <p:font typeface="Lexen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44" Type="http://schemas.openxmlformats.org/officeDocument/2006/relationships/font" Target="fonts/WorkSans-bold.fntdata"/><Relationship Id="rId21" Type="http://schemas.openxmlformats.org/officeDocument/2006/relationships/slide" Target="slides/slide16.xml"/><Relationship Id="rId43" Type="http://schemas.openxmlformats.org/officeDocument/2006/relationships/font" Target="fonts/WorkSans-regular.fntdata"/><Relationship Id="rId24" Type="http://schemas.openxmlformats.org/officeDocument/2006/relationships/slide" Target="slides/slide19.xml"/><Relationship Id="rId46" Type="http://schemas.openxmlformats.org/officeDocument/2006/relationships/font" Target="fonts/WorkSans-boldItalic.fntdata"/><Relationship Id="rId23" Type="http://schemas.openxmlformats.org/officeDocument/2006/relationships/slide" Target="slides/slide18.xml"/><Relationship Id="rId45" Type="http://schemas.openxmlformats.org/officeDocument/2006/relationships/font" Target="fonts/Work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exend-bold.fntdata"/><Relationship Id="rId25" Type="http://schemas.openxmlformats.org/officeDocument/2006/relationships/slide" Target="slides/slide20.xml"/><Relationship Id="rId47" Type="http://schemas.openxmlformats.org/officeDocument/2006/relationships/font" Target="fonts/Lexen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629480f5a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629480f5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831de63a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831de63a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092315b9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092315b9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831de63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9831de63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831de63a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9831de63a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831de63a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831de63a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831de63a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9831de63a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831de63a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831de63a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831de63a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831de63a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831de63a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831de63a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831de63a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831de63a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924d3a9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924d3a9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831de63a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831de63a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092315b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092315b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512acd31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512acd31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9041e876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9041e876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831de63a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831de63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831d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831d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cuando </a:t>
            </a:r>
            <a:r>
              <a:rPr lang="es"/>
              <a:t>múltiples</a:t>
            </a:r>
            <a:r>
              <a:rPr lang="es"/>
              <a:t> estados puedan existir simultáneamente se conoce como superposición.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831d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9831d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12acd31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12acd31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12acd31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12acd31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831de63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831de63a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831de63a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831de63a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gif"/><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nvSpPr>
        <p:spPr>
          <a:xfrm>
            <a:off x="4019400" y="4424700"/>
            <a:ext cx="5048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100">
              <a:solidFill>
                <a:schemeClr val="dk2"/>
              </a:solidFill>
            </a:endParaRPr>
          </a:p>
        </p:txBody>
      </p:sp>
      <p:sp>
        <p:nvSpPr>
          <p:cNvPr id="278" name="Google Shape;278;p13"/>
          <p:cNvSpPr txBox="1"/>
          <p:nvPr/>
        </p:nvSpPr>
        <p:spPr>
          <a:xfrm>
            <a:off x="955800" y="3162000"/>
            <a:ext cx="758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0000FF"/>
                </a:solidFill>
                <a:latin typeface="Lexend"/>
                <a:ea typeface="Lexend"/>
                <a:cs typeface="Lexend"/>
                <a:sym typeface="Lexend"/>
              </a:rPr>
              <a:t>Recurso educativo para primeros pasos en la computación Cuántica.</a:t>
            </a:r>
            <a:endParaRPr b="1" sz="1600">
              <a:solidFill>
                <a:srgbClr val="0000FF"/>
              </a:solidFill>
              <a:latin typeface="Lexend"/>
              <a:ea typeface="Lexend"/>
              <a:cs typeface="Lexend"/>
              <a:sym typeface="Lexend"/>
            </a:endParaRPr>
          </a:p>
        </p:txBody>
      </p:sp>
      <p:sp>
        <p:nvSpPr>
          <p:cNvPr id="279" name="Google Shape;279;p13"/>
          <p:cNvSpPr txBox="1"/>
          <p:nvPr/>
        </p:nvSpPr>
        <p:spPr>
          <a:xfrm>
            <a:off x="2210325" y="2290000"/>
            <a:ext cx="5402100" cy="5541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s" sz="2400">
                <a:solidFill>
                  <a:schemeClr val="accent1"/>
                </a:solidFill>
              </a:rPr>
              <a:t>Challenge : </a:t>
            </a:r>
            <a:r>
              <a:rPr lang="es" sz="1200">
                <a:solidFill>
                  <a:srgbClr val="1F2328"/>
                </a:solidFill>
                <a:highlight>
                  <a:srgbClr val="FFFFFF"/>
                </a:highlight>
              </a:rPr>
              <a:t> </a:t>
            </a:r>
            <a:r>
              <a:rPr lang="es" sz="2400">
                <a:solidFill>
                  <a:schemeClr val="accent1"/>
                </a:solidFill>
              </a:rPr>
              <a:t>educational resource</a:t>
            </a:r>
            <a:endParaRPr sz="1100">
              <a:solidFill>
                <a:schemeClr val="dk2"/>
              </a:solidFill>
            </a:endParaRPr>
          </a:p>
        </p:txBody>
      </p:sp>
      <p:pic>
        <p:nvPicPr>
          <p:cNvPr id="280" name="Google Shape;280;p13"/>
          <p:cNvPicPr preferRelativeResize="0"/>
          <p:nvPr/>
        </p:nvPicPr>
        <p:blipFill>
          <a:blip r:embed="rId3">
            <a:alphaModFix/>
          </a:blip>
          <a:stretch>
            <a:fillRect/>
          </a:stretch>
        </p:blipFill>
        <p:spPr>
          <a:xfrm>
            <a:off x="2107450" y="769600"/>
            <a:ext cx="5949625" cy="876300"/>
          </a:xfrm>
          <a:prstGeom prst="rect">
            <a:avLst/>
          </a:prstGeom>
          <a:noFill/>
          <a:ln>
            <a:noFill/>
          </a:ln>
        </p:spPr>
      </p:pic>
      <p:pic>
        <p:nvPicPr>
          <p:cNvPr id="281" name="Google Shape;281;p13"/>
          <p:cNvPicPr preferRelativeResize="0"/>
          <p:nvPr/>
        </p:nvPicPr>
        <p:blipFill>
          <a:blip r:embed="rId4">
            <a:alphaModFix/>
          </a:blip>
          <a:stretch>
            <a:fillRect/>
          </a:stretch>
        </p:blipFill>
        <p:spPr>
          <a:xfrm>
            <a:off x="152400" y="152400"/>
            <a:ext cx="2301760" cy="2299551"/>
          </a:xfrm>
          <a:prstGeom prst="rect">
            <a:avLst/>
          </a:prstGeom>
          <a:noFill/>
          <a:ln>
            <a:noFill/>
          </a:ln>
        </p:spPr>
      </p:pic>
      <p:sp>
        <p:nvSpPr>
          <p:cNvPr id="282" name="Google Shape;282;p13"/>
          <p:cNvSpPr txBox="1"/>
          <p:nvPr/>
        </p:nvSpPr>
        <p:spPr>
          <a:xfrm>
            <a:off x="3433350" y="3650400"/>
            <a:ext cx="1848900" cy="7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i="1" lang="es" sz="1200">
                <a:solidFill>
                  <a:srgbClr val="374151"/>
                </a:solidFill>
                <a:highlight>
                  <a:srgbClr val="F7F7F8"/>
                </a:highlight>
                <a:latin typeface="Roboto"/>
                <a:ea typeface="Roboto"/>
                <a:cs typeface="Roboto"/>
                <a:sym typeface="Roboto"/>
              </a:rPr>
              <a:t>nivel pre- universitario</a:t>
            </a:r>
            <a:endParaRPr i="1" sz="1200">
              <a:solidFill>
                <a:srgbClr val="374151"/>
              </a:solidFill>
              <a:highlight>
                <a:srgbClr val="F7F7F8"/>
              </a:highlight>
              <a:latin typeface="Roboto"/>
              <a:ea typeface="Roboto"/>
              <a:cs typeface="Roboto"/>
              <a:sym typeface="Roboto"/>
            </a:endParaRPr>
          </a:p>
          <a:p>
            <a:pPr indent="0" lvl="0" marL="0" rtl="0" algn="just">
              <a:spcBef>
                <a:spcPts val="1500"/>
              </a:spcBef>
              <a:spcAft>
                <a:spcPts val="0"/>
              </a:spcAft>
              <a:buNone/>
            </a:pPr>
            <a:r>
              <a:t/>
            </a:r>
            <a:endParaRPr i="1"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Compuertas básicas :</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52" name="Google Shape;352;p22"/>
          <p:cNvSpPr txBox="1"/>
          <p:nvPr/>
        </p:nvSpPr>
        <p:spPr>
          <a:xfrm>
            <a:off x="977275" y="1080150"/>
            <a:ext cx="7303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rgbClr val="374151"/>
                </a:solidFill>
                <a:highlight>
                  <a:srgbClr val="F7F7F8"/>
                </a:highlight>
                <a:latin typeface="Roboto"/>
                <a:ea typeface="Roboto"/>
                <a:cs typeface="Roboto"/>
                <a:sym typeface="Roboto"/>
              </a:rPr>
              <a:t>Compuerta H (Hadamard):</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Esta compuerta es como una varita mágica en la computación cuántica. Coloca un qubit en un estado de superposición, lo que significa que puede ser 0 y 1 al mismo tiempo.</a:t>
            </a:r>
            <a:endParaRPr sz="1200">
              <a:solidFill>
                <a:srgbClr val="374151"/>
              </a:solidFill>
              <a:highlight>
                <a:srgbClr val="F7F7F8"/>
              </a:highlight>
              <a:latin typeface="Roboto"/>
              <a:ea typeface="Roboto"/>
              <a:cs typeface="Roboto"/>
              <a:sym typeface="Roboto"/>
            </a:endParaRPr>
          </a:p>
        </p:txBody>
      </p:sp>
      <p:pic>
        <p:nvPicPr>
          <p:cNvPr id="353" name="Google Shape;353;p22"/>
          <p:cNvPicPr preferRelativeResize="0"/>
          <p:nvPr/>
        </p:nvPicPr>
        <p:blipFill>
          <a:blip r:embed="rId3">
            <a:alphaModFix/>
          </a:blip>
          <a:stretch>
            <a:fillRect/>
          </a:stretch>
        </p:blipFill>
        <p:spPr>
          <a:xfrm>
            <a:off x="4322150" y="2211700"/>
            <a:ext cx="3739325" cy="172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3"/>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Medición destructiva</a:t>
            </a:r>
            <a:r>
              <a:rPr lang="es" sz="2400">
                <a:solidFill>
                  <a:schemeClr val="accent1"/>
                </a:solidFill>
              </a:rPr>
              <a:t> :</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59" name="Google Shape;359;p23"/>
          <p:cNvSpPr txBox="1"/>
          <p:nvPr/>
        </p:nvSpPr>
        <p:spPr>
          <a:xfrm>
            <a:off x="579300" y="1151450"/>
            <a:ext cx="798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En la computación cuántica, los qubits son como esas flechas mágicas. Cuando los miras para ver en qué dirección están apuntando, los empujas y cambian de dirección. Esto significa que, después de mirar un qubit, ya no está en el mismo estado especial que estaba antes. La medición cambia el qubit.</a:t>
            </a:r>
            <a:endParaRPr/>
          </a:p>
        </p:txBody>
      </p:sp>
      <p:pic>
        <p:nvPicPr>
          <p:cNvPr id="360" name="Google Shape;360;p23"/>
          <p:cNvPicPr preferRelativeResize="0"/>
          <p:nvPr/>
        </p:nvPicPr>
        <p:blipFill>
          <a:blip r:embed="rId3">
            <a:alphaModFix/>
          </a:blip>
          <a:stretch>
            <a:fillRect/>
          </a:stretch>
        </p:blipFill>
        <p:spPr>
          <a:xfrm>
            <a:off x="2595550" y="2235625"/>
            <a:ext cx="3466500" cy="19692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nvSpPr>
        <p:spPr>
          <a:xfrm>
            <a:off x="638275" y="277850"/>
            <a:ext cx="25506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E</a:t>
            </a:r>
            <a:r>
              <a:rPr lang="es" sz="2400">
                <a:solidFill>
                  <a:schemeClr val="accent1"/>
                </a:solidFill>
              </a:rPr>
              <a:t>ntrelazamiento</a:t>
            </a:r>
            <a:r>
              <a:rPr lang="es" sz="1200">
                <a:solidFill>
                  <a:srgbClr val="374151"/>
                </a:solidFill>
                <a:highlight>
                  <a:srgbClr val="F7F7F8"/>
                </a:highlight>
                <a:latin typeface="Roboto"/>
                <a:ea typeface="Roboto"/>
                <a:cs typeface="Roboto"/>
                <a:sym typeface="Roboto"/>
              </a:rPr>
              <a:t> </a:t>
            </a:r>
            <a:r>
              <a:rPr lang="es" sz="2400">
                <a:solidFill>
                  <a:schemeClr val="accent1"/>
                </a:solidFill>
              </a:rPr>
              <a:t>:</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66" name="Google Shape;366;p24"/>
          <p:cNvSpPr txBox="1"/>
          <p:nvPr/>
        </p:nvSpPr>
        <p:spPr>
          <a:xfrm>
            <a:off x="552925" y="951550"/>
            <a:ext cx="832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El entrelazamiento es como un vínculo especial entre estos qubits que les permite comunicarse de manera mágica. Los científicos llaman a esto "entrelazamiento cuántico", y es una de las cosas asombrosas que hace que la computación cuántica sea tan emocionante y poderosa.</a:t>
            </a:r>
            <a:endParaRPr/>
          </a:p>
        </p:txBody>
      </p:sp>
      <p:pic>
        <p:nvPicPr>
          <p:cNvPr id="367" name="Google Shape;367;p24"/>
          <p:cNvPicPr preferRelativeResize="0"/>
          <p:nvPr/>
        </p:nvPicPr>
        <p:blipFill>
          <a:blip r:embed="rId3">
            <a:alphaModFix/>
          </a:blip>
          <a:stretch>
            <a:fillRect/>
          </a:stretch>
        </p:blipFill>
        <p:spPr>
          <a:xfrm>
            <a:off x="2621250" y="1855700"/>
            <a:ext cx="3460800" cy="2042100"/>
          </a:xfrm>
          <a:prstGeom prst="round2SameRect">
            <a:avLst>
              <a:gd fmla="val 16667" name="adj1"/>
              <a:gd fmla="val 0"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Compuertas básicas :</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73" name="Google Shape;373;p25"/>
          <p:cNvSpPr txBox="1"/>
          <p:nvPr/>
        </p:nvSpPr>
        <p:spPr>
          <a:xfrm>
            <a:off x="759450" y="1093025"/>
            <a:ext cx="762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200">
                <a:solidFill>
                  <a:srgbClr val="374151"/>
                </a:solidFill>
                <a:highlight>
                  <a:srgbClr val="F7F7F8"/>
                </a:highlight>
                <a:latin typeface="Roboto"/>
                <a:ea typeface="Roboto"/>
                <a:cs typeface="Roboto"/>
                <a:sym typeface="Roboto"/>
              </a:rPr>
              <a:t>Compuerta CNOT (Controlled-NOT):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Esta compuerta permite entrelazar dos qubits. Si el primer qubit está en 1, cambia el segundo qubit; de lo contrario, lo deja igual.</a:t>
            </a:r>
            <a:endParaRPr sz="1200">
              <a:solidFill>
                <a:srgbClr val="374151"/>
              </a:solidFill>
              <a:highlight>
                <a:srgbClr val="F7F7F8"/>
              </a:highlight>
              <a:latin typeface="Roboto"/>
              <a:ea typeface="Roboto"/>
              <a:cs typeface="Roboto"/>
              <a:sym typeface="Roboto"/>
            </a:endParaRPr>
          </a:p>
        </p:txBody>
      </p:sp>
      <p:pic>
        <p:nvPicPr>
          <p:cNvPr id="374" name="Google Shape;374;p25"/>
          <p:cNvPicPr preferRelativeResize="0"/>
          <p:nvPr/>
        </p:nvPicPr>
        <p:blipFill>
          <a:blip r:embed="rId3">
            <a:alphaModFix/>
          </a:blip>
          <a:stretch>
            <a:fillRect/>
          </a:stretch>
        </p:blipFill>
        <p:spPr>
          <a:xfrm>
            <a:off x="2659850" y="2013800"/>
            <a:ext cx="3589500" cy="20100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6"/>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Colapso de la superposición</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80" name="Google Shape;380;p26"/>
          <p:cNvSpPr txBox="1"/>
          <p:nvPr/>
        </p:nvSpPr>
        <p:spPr>
          <a:xfrm>
            <a:off x="759450" y="1093025"/>
            <a:ext cx="7625100" cy="1006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s" sz="1200">
                <a:solidFill>
                  <a:srgbClr val="374151"/>
                </a:solidFill>
                <a:highlight>
                  <a:srgbClr val="F7F7F8"/>
                </a:highlight>
                <a:latin typeface="Roboto"/>
                <a:ea typeface="Roboto"/>
                <a:cs typeface="Roboto"/>
                <a:sym typeface="Roboto"/>
              </a:rPr>
              <a:t>El acto de "colapsar" la superposición es volviendo al ejemplo de la moneda mágica </a:t>
            </a:r>
            <a:r>
              <a:rPr lang="es" sz="1200">
                <a:solidFill>
                  <a:srgbClr val="374151"/>
                </a:solidFill>
                <a:highlight>
                  <a:srgbClr val="F7F7F8"/>
                </a:highlight>
                <a:latin typeface="Roboto"/>
                <a:ea typeface="Roboto"/>
                <a:cs typeface="Roboto"/>
                <a:sym typeface="Roboto"/>
              </a:rPr>
              <a:t>tirándola</a:t>
            </a:r>
            <a:r>
              <a:rPr lang="es" sz="1200">
                <a:solidFill>
                  <a:srgbClr val="374151"/>
                </a:solidFill>
                <a:highlight>
                  <a:srgbClr val="F7F7F8"/>
                </a:highlight>
                <a:latin typeface="Roboto"/>
                <a:ea typeface="Roboto"/>
                <a:cs typeface="Roboto"/>
                <a:sym typeface="Roboto"/>
              </a:rPr>
              <a:t> al aire y mirarla. En ese momento, deja de estar en todos los estados a la vez y se convierte en uno solo. Por ejemplo, si estaba en una superposición de cara, cruz y de pie, al mirarla, colapsa en una de esas tres opciones.</a:t>
            </a:r>
            <a:endParaRPr sz="1200">
              <a:solidFill>
                <a:srgbClr val="374151"/>
              </a:solidFill>
              <a:highlight>
                <a:srgbClr val="F7F7F8"/>
              </a:highlight>
              <a:latin typeface="Roboto"/>
              <a:ea typeface="Roboto"/>
              <a:cs typeface="Roboto"/>
              <a:sym typeface="Roboto"/>
            </a:endParaRPr>
          </a:p>
        </p:txBody>
      </p:sp>
      <p:pic>
        <p:nvPicPr>
          <p:cNvPr id="381" name="Google Shape;381;p26"/>
          <p:cNvPicPr preferRelativeResize="0"/>
          <p:nvPr/>
        </p:nvPicPr>
        <p:blipFill>
          <a:blip r:embed="rId3">
            <a:alphaModFix/>
          </a:blip>
          <a:stretch>
            <a:fillRect/>
          </a:stretch>
        </p:blipFill>
        <p:spPr>
          <a:xfrm>
            <a:off x="1438275" y="2406225"/>
            <a:ext cx="2693400" cy="1438500"/>
          </a:xfrm>
          <a:prstGeom prst="trapezoid">
            <a:avLst>
              <a:gd fmla="val 25000" name="adj"/>
            </a:avLst>
          </a:prstGeom>
          <a:noFill/>
          <a:ln>
            <a:noFill/>
          </a:ln>
        </p:spPr>
      </p:pic>
      <p:pic>
        <p:nvPicPr>
          <p:cNvPr id="382" name="Google Shape;382;p26"/>
          <p:cNvPicPr preferRelativeResize="0"/>
          <p:nvPr/>
        </p:nvPicPr>
        <p:blipFill>
          <a:blip r:embed="rId4">
            <a:alphaModFix/>
          </a:blip>
          <a:stretch>
            <a:fillRect/>
          </a:stretch>
        </p:blipFill>
        <p:spPr>
          <a:xfrm>
            <a:off x="5209925" y="2329075"/>
            <a:ext cx="2831700" cy="15927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7"/>
          <p:cNvSpPr txBox="1"/>
          <p:nvPr/>
        </p:nvSpPr>
        <p:spPr>
          <a:xfrm>
            <a:off x="638275" y="354050"/>
            <a:ext cx="65145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Esfera de Bloque y el estado de un Qubit</a:t>
            </a:r>
            <a:endParaRPr sz="1100">
              <a:solidFill>
                <a:schemeClr val="dk2"/>
              </a:solidFill>
            </a:endParaRPr>
          </a:p>
        </p:txBody>
      </p:sp>
      <p:sp>
        <p:nvSpPr>
          <p:cNvPr id="388" name="Google Shape;388;p27"/>
          <p:cNvSpPr txBox="1"/>
          <p:nvPr/>
        </p:nvSpPr>
        <p:spPr>
          <a:xfrm>
            <a:off x="1284975" y="938700"/>
            <a:ext cx="718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Imaginemos  que un qubit es como una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mágica que puede apuntar en cualquier dirección. La "Block Sphere" es como un mundo mágico donde vive nuestra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a:t>
            </a:r>
            <a:endParaRPr/>
          </a:p>
        </p:txBody>
      </p:sp>
      <p:pic>
        <p:nvPicPr>
          <p:cNvPr id="389" name="Google Shape;389;p27"/>
          <p:cNvPicPr preferRelativeResize="0"/>
          <p:nvPr/>
        </p:nvPicPr>
        <p:blipFill>
          <a:blip r:embed="rId3">
            <a:alphaModFix/>
          </a:blip>
          <a:stretch>
            <a:fillRect/>
          </a:stretch>
        </p:blipFill>
        <p:spPr>
          <a:xfrm>
            <a:off x="1451125" y="2030925"/>
            <a:ext cx="1552575" cy="1762125"/>
          </a:xfrm>
          <a:prstGeom prst="rect">
            <a:avLst/>
          </a:prstGeom>
          <a:noFill/>
          <a:ln>
            <a:noFill/>
          </a:ln>
        </p:spPr>
      </p:pic>
      <p:pic>
        <p:nvPicPr>
          <p:cNvPr id="390" name="Google Shape;390;p27"/>
          <p:cNvPicPr preferRelativeResize="0"/>
          <p:nvPr/>
        </p:nvPicPr>
        <p:blipFill>
          <a:blip r:embed="rId4">
            <a:alphaModFix/>
          </a:blip>
          <a:stretch>
            <a:fillRect/>
          </a:stretch>
        </p:blipFill>
        <p:spPr>
          <a:xfrm>
            <a:off x="5560700" y="1647650"/>
            <a:ext cx="2167425" cy="252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8"/>
          <p:cNvSpPr txBox="1"/>
          <p:nvPr/>
        </p:nvSpPr>
        <p:spPr>
          <a:xfrm>
            <a:off x="638275" y="354050"/>
            <a:ext cx="65145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Medición</a:t>
            </a:r>
            <a:r>
              <a:rPr lang="es" sz="2400">
                <a:solidFill>
                  <a:schemeClr val="accent1"/>
                </a:solidFill>
              </a:rPr>
              <a:t> de un estado </a:t>
            </a:r>
            <a:r>
              <a:rPr lang="es" sz="2400">
                <a:solidFill>
                  <a:schemeClr val="accent1"/>
                </a:solidFill>
              </a:rPr>
              <a:t>en un Qubit</a:t>
            </a:r>
            <a:endParaRPr sz="1100">
              <a:solidFill>
                <a:schemeClr val="dk2"/>
              </a:solidFill>
            </a:endParaRPr>
          </a:p>
        </p:txBody>
      </p:sp>
      <p:sp>
        <p:nvSpPr>
          <p:cNvPr id="396" name="Google Shape;396;p28"/>
          <p:cNvSpPr txBox="1"/>
          <p:nvPr/>
        </p:nvSpPr>
        <p:spPr>
          <a:xfrm>
            <a:off x="745800" y="1126750"/>
            <a:ext cx="727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Cuando haces una medición en un qubit, es como girar la ruleta y ver hacia dónde apunta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Si apunta hacia arriba, obtienes el resultado |0⟩; si apunta hacia abajo, obtienes el resultado |1⟩.</a:t>
            </a:r>
            <a:endParaRPr/>
          </a:p>
        </p:txBody>
      </p:sp>
      <p:pic>
        <p:nvPicPr>
          <p:cNvPr id="397" name="Google Shape;397;p28"/>
          <p:cNvPicPr preferRelativeResize="0"/>
          <p:nvPr/>
        </p:nvPicPr>
        <p:blipFill>
          <a:blip r:embed="rId3">
            <a:alphaModFix/>
          </a:blip>
          <a:stretch>
            <a:fillRect/>
          </a:stretch>
        </p:blipFill>
        <p:spPr>
          <a:xfrm>
            <a:off x="2827025" y="1846100"/>
            <a:ext cx="2355000" cy="23550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9"/>
          <p:cNvSpPr txBox="1"/>
          <p:nvPr/>
        </p:nvSpPr>
        <p:spPr>
          <a:xfrm>
            <a:off x="638275" y="354050"/>
            <a:ext cx="72828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 Rx en un Qubit - Una Magia de Giro</a:t>
            </a:r>
            <a:endParaRPr sz="1100">
              <a:solidFill>
                <a:schemeClr val="dk2"/>
              </a:solidFill>
            </a:endParaRPr>
          </a:p>
        </p:txBody>
      </p:sp>
      <p:sp>
        <p:nvSpPr>
          <p:cNvPr id="403" name="Google Shape;403;p29"/>
          <p:cNvSpPr txBox="1"/>
          <p:nvPr/>
        </p:nvSpPr>
        <p:spPr>
          <a:xfrm>
            <a:off x="720100" y="1260150"/>
            <a:ext cx="7509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None/>
            </a:pPr>
            <a:r>
              <a:rPr lang="es" sz="1200">
                <a:solidFill>
                  <a:srgbClr val="374151"/>
                </a:solidFill>
                <a:highlight>
                  <a:srgbClr val="F7F7F8"/>
                </a:highlight>
                <a:latin typeface="Roboto"/>
                <a:ea typeface="Roboto"/>
                <a:cs typeface="Roboto"/>
                <a:sym typeface="Roboto"/>
              </a:rPr>
              <a:t>Imagina que nuestro qubit es como un juguete de la feria, un trompo. Puedes hacerlo girar rápidamente o lentamente, ¿verdad? La compuerta Rx es como una varita mágica que hace girar a nuestro trompo qubit, ¡pero solo hacia un lado!</a:t>
            </a:r>
            <a:endParaRPr sz="1200">
              <a:solidFill>
                <a:srgbClr val="374151"/>
              </a:solidFill>
              <a:highlight>
                <a:srgbClr val="F7F7F8"/>
              </a:highlight>
              <a:latin typeface="Roboto"/>
              <a:ea typeface="Roboto"/>
              <a:cs typeface="Roboto"/>
              <a:sym typeface="Roboto"/>
            </a:endParaRPr>
          </a:p>
        </p:txBody>
      </p:sp>
      <p:sp>
        <p:nvSpPr>
          <p:cNvPr id="404" name="Google Shape;404;p29"/>
          <p:cNvSpPr txBox="1"/>
          <p:nvPr/>
        </p:nvSpPr>
        <p:spPr>
          <a:xfrm>
            <a:off x="720100" y="257175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Si aplicamos la compuerta Rx al trompo, puede hacerlo girar hacia la derecha. Llamamos a esto un "giro hacia la derecha" mágico.</a:t>
            </a:r>
            <a:endParaRPr/>
          </a:p>
        </p:txBody>
      </p:sp>
      <p:pic>
        <p:nvPicPr>
          <p:cNvPr id="405" name="Google Shape;405;p29"/>
          <p:cNvPicPr preferRelativeResize="0"/>
          <p:nvPr/>
        </p:nvPicPr>
        <p:blipFill>
          <a:blip r:embed="rId3">
            <a:alphaModFix/>
          </a:blip>
          <a:stretch>
            <a:fillRect/>
          </a:stretch>
        </p:blipFill>
        <p:spPr>
          <a:xfrm>
            <a:off x="4412575" y="2131400"/>
            <a:ext cx="2081100" cy="20811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0"/>
          <p:cNvSpPr txBox="1"/>
          <p:nvPr/>
        </p:nvSpPr>
        <p:spPr>
          <a:xfrm>
            <a:off x="638275" y="354050"/>
            <a:ext cx="72828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 Ry en un Qubit -  </a:t>
            </a:r>
            <a:endParaRPr sz="1100">
              <a:solidFill>
                <a:schemeClr val="dk2"/>
              </a:solidFill>
            </a:endParaRPr>
          </a:p>
        </p:txBody>
      </p:sp>
      <p:sp>
        <p:nvSpPr>
          <p:cNvPr id="411" name="Google Shape;411;p30"/>
          <p:cNvSpPr txBox="1"/>
          <p:nvPr/>
        </p:nvSpPr>
        <p:spPr>
          <a:xfrm>
            <a:off x="638275" y="985300"/>
            <a:ext cx="7650900" cy="181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s" sz="1200">
                <a:solidFill>
                  <a:srgbClr val="374151"/>
                </a:solidFill>
                <a:highlight>
                  <a:srgbClr val="F7F7F8"/>
                </a:highlight>
                <a:latin typeface="Roboto"/>
                <a:ea typeface="Roboto"/>
                <a:cs typeface="Roboto"/>
                <a:sym typeface="Roboto"/>
              </a:rPr>
              <a:t>Imagina que un qubit es como una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que puede apuntar en diferentes direcciones. La compuerta Ry es como una mano mágica que gira esa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en el mundo de la computación cuántica.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Si la mano mágica gira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un poquito hacia un lado,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apunta en una dirección diferente.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Si la mano mágica gira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mucho, ¡apunta en una dirección completamente diferente!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500"/>
              </a:spcAft>
              <a:buNone/>
            </a:pPr>
            <a:r>
              <a:rPr lang="es" sz="1200">
                <a:solidFill>
                  <a:srgbClr val="374151"/>
                </a:solidFill>
                <a:highlight>
                  <a:srgbClr val="F7F7F8"/>
                </a:highlight>
                <a:latin typeface="Roboto"/>
                <a:ea typeface="Roboto"/>
                <a:cs typeface="Roboto"/>
                <a:sym typeface="Roboto"/>
              </a:rPr>
              <a:t>La compuerta Ry es como esa mano mágica que gira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pero no la cambia completamente de dirección. Solo la gira un poco.</a:t>
            </a:r>
            <a:endParaRPr sz="1200">
              <a:solidFill>
                <a:srgbClr val="374151"/>
              </a:solidFill>
              <a:highlight>
                <a:srgbClr val="F7F7F8"/>
              </a:highlight>
              <a:latin typeface="Roboto"/>
              <a:ea typeface="Roboto"/>
              <a:cs typeface="Roboto"/>
              <a:sym typeface="Roboto"/>
            </a:endParaRPr>
          </a:p>
        </p:txBody>
      </p:sp>
      <p:pic>
        <p:nvPicPr>
          <p:cNvPr id="412" name="Google Shape;412;p30"/>
          <p:cNvPicPr preferRelativeResize="0"/>
          <p:nvPr/>
        </p:nvPicPr>
        <p:blipFill>
          <a:blip r:embed="rId3">
            <a:alphaModFix/>
          </a:blip>
          <a:stretch>
            <a:fillRect/>
          </a:stretch>
        </p:blipFill>
        <p:spPr>
          <a:xfrm>
            <a:off x="3136575" y="2878650"/>
            <a:ext cx="2889030" cy="173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1"/>
          <p:cNvSpPr txBox="1"/>
          <p:nvPr/>
        </p:nvSpPr>
        <p:spPr>
          <a:xfrm>
            <a:off x="638275" y="354050"/>
            <a:ext cx="72828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 Rz en un Qubit -  </a:t>
            </a:r>
            <a:endParaRPr sz="1100">
              <a:solidFill>
                <a:schemeClr val="dk2"/>
              </a:solidFill>
            </a:endParaRPr>
          </a:p>
        </p:txBody>
      </p:sp>
      <p:sp>
        <p:nvSpPr>
          <p:cNvPr id="418" name="Google Shape;418;p31"/>
          <p:cNvSpPr txBox="1"/>
          <p:nvPr/>
        </p:nvSpPr>
        <p:spPr>
          <a:xfrm>
            <a:off x="732925" y="908150"/>
            <a:ext cx="7856700" cy="2516700"/>
          </a:xfrm>
          <a:prstGeom prst="rect">
            <a:avLst/>
          </a:prstGeom>
          <a:noFill/>
          <a:ln>
            <a:noFill/>
          </a:ln>
        </p:spPr>
        <p:txBody>
          <a:bodyPr anchorCtr="0" anchor="t" bIns="91425" lIns="91425" spcFirstLastPara="1" rIns="91425" wrap="square" tIns="91425">
            <a:spAutoFit/>
          </a:bodyPr>
          <a:lstStyle/>
          <a:p>
            <a:pPr indent="0" lvl="0" marL="0" rtl="0" algn="l">
              <a:lnSpc>
                <a:spcPct val="175000"/>
              </a:lnSpc>
              <a:spcBef>
                <a:spcPts val="1500"/>
              </a:spcBef>
              <a:spcAft>
                <a:spcPts val="0"/>
              </a:spcAft>
              <a:buNone/>
            </a:pPr>
            <a:r>
              <a:rPr lang="es" sz="1100">
                <a:latin typeface="Roboto"/>
                <a:ea typeface="Roboto"/>
                <a:cs typeface="Roboto"/>
                <a:sym typeface="Roboto"/>
              </a:rPr>
              <a:t>Imagina que tienes un dibujo de una flecha que apunta hacia arriba en un papel. La </a:t>
            </a:r>
            <a:r>
              <a:rPr lang="es" sz="1100">
                <a:latin typeface="Roboto"/>
                <a:ea typeface="Roboto"/>
                <a:cs typeface="Roboto"/>
                <a:sym typeface="Roboto"/>
              </a:rPr>
              <a:t>flecha</a:t>
            </a:r>
            <a:r>
              <a:rPr lang="es" sz="1100">
                <a:latin typeface="Roboto"/>
                <a:ea typeface="Roboto"/>
                <a:cs typeface="Roboto"/>
                <a:sym typeface="Roboto"/>
              </a:rPr>
              <a:t> está en un mundo mágico llamado Block Sphere. La compuerta Rz es como si le dieras un pequeño giro al papel, pero no la vuelcas por completo.</a:t>
            </a:r>
            <a:endParaRPr sz="1100">
              <a:latin typeface="Roboto"/>
              <a:ea typeface="Roboto"/>
              <a:cs typeface="Roboto"/>
              <a:sym typeface="Roboto"/>
            </a:endParaRPr>
          </a:p>
          <a:p>
            <a:pPr indent="0" lvl="0" marL="0" rtl="0" algn="l">
              <a:lnSpc>
                <a:spcPct val="175000"/>
              </a:lnSpc>
              <a:spcBef>
                <a:spcPts val="1500"/>
              </a:spcBef>
              <a:spcAft>
                <a:spcPts val="0"/>
              </a:spcAft>
              <a:buNone/>
            </a:pPr>
            <a:r>
              <a:rPr lang="es" sz="1100">
                <a:latin typeface="Roboto"/>
                <a:ea typeface="Roboto"/>
                <a:cs typeface="Roboto"/>
                <a:sym typeface="Roboto"/>
              </a:rPr>
              <a:t>Cuando usas la compuerta Rz en un qubit, haces que la </a:t>
            </a:r>
            <a:r>
              <a:rPr lang="es" sz="1100">
                <a:latin typeface="Roboto"/>
                <a:ea typeface="Roboto"/>
                <a:cs typeface="Roboto"/>
                <a:sym typeface="Roboto"/>
              </a:rPr>
              <a:t>flecha</a:t>
            </a:r>
            <a:r>
              <a:rPr lang="es" sz="1100">
                <a:latin typeface="Roboto"/>
                <a:ea typeface="Roboto"/>
                <a:cs typeface="Roboto"/>
                <a:sym typeface="Roboto"/>
              </a:rPr>
              <a:t> gire un poco en la Block Sphere, pero no la volteas al revés. Puedes decidir cuánto gira la </a:t>
            </a:r>
            <a:r>
              <a:rPr lang="es" sz="1100">
                <a:latin typeface="Roboto"/>
                <a:ea typeface="Roboto"/>
                <a:cs typeface="Roboto"/>
                <a:sym typeface="Roboto"/>
              </a:rPr>
              <a:t>flecha</a:t>
            </a:r>
            <a:r>
              <a:rPr lang="es" sz="1100">
                <a:latin typeface="Roboto"/>
                <a:ea typeface="Roboto"/>
                <a:cs typeface="Roboto"/>
                <a:sym typeface="Roboto"/>
              </a:rPr>
              <a:t>, como si le dieras un toque suave o un toque fuerte.</a:t>
            </a:r>
            <a:endParaRPr sz="1100">
              <a:latin typeface="Roboto"/>
              <a:ea typeface="Roboto"/>
              <a:cs typeface="Roboto"/>
              <a:sym typeface="Roboto"/>
            </a:endParaRPr>
          </a:p>
          <a:p>
            <a:pPr indent="0" lvl="0" marL="0" rtl="0" algn="l">
              <a:lnSpc>
                <a:spcPct val="175000"/>
              </a:lnSpc>
              <a:spcBef>
                <a:spcPts val="1500"/>
              </a:spcBef>
              <a:spcAft>
                <a:spcPts val="0"/>
              </a:spcAft>
              <a:buNone/>
            </a:pPr>
            <a:r>
              <a:rPr lang="es" sz="1100">
                <a:latin typeface="Roboto"/>
                <a:ea typeface="Roboto"/>
                <a:cs typeface="Roboto"/>
                <a:sym typeface="Roboto"/>
              </a:rPr>
              <a:t>Este giro mágico es importante en la computación cuántica porque nos permite hacer trucos especiales con nuestros qubits. Así que, la compuerta Rz es como un giro mágico que nos ayuda a controlar a dónde mira nuestra </a:t>
            </a:r>
            <a:r>
              <a:rPr lang="es" sz="1100">
                <a:latin typeface="Roboto"/>
                <a:ea typeface="Roboto"/>
                <a:cs typeface="Roboto"/>
                <a:sym typeface="Roboto"/>
              </a:rPr>
              <a:t>flecha</a:t>
            </a:r>
            <a:r>
              <a:rPr lang="es" sz="1100">
                <a:latin typeface="Roboto"/>
                <a:ea typeface="Roboto"/>
                <a:cs typeface="Roboto"/>
                <a:sym typeface="Roboto"/>
              </a:rPr>
              <a:t> en la Block Sphere.</a:t>
            </a:r>
            <a:endParaRPr sz="1100">
              <a:latin typeface="Roboto"/>
              <a:ea typeface="Roboto"/>
              <a:cs typeface="Roboto"/>
              <a:sym typeface="Roboto"/>
            </a:endParaRPr>
          </a:p>
        </p:txBody>
      </p:sp>
      <p:pic>
        <p:nvPicPr>
          <p:cNvPr id="419" name="Google Shape;419;p31"/>
          <p:cNvPicPr preferRelativeResize="0"/>
          <p:nvPr/>
        </p:nvPicPr>
        <p:blipFill>
          <a:blip r:embed="rId3">
            <a:alphaModFix/>
          </a:blip>
          <a:stretch>
            <a:fillRect/>
          </a:stretch>
        </p:blipFill>
        <p:spPr>
          <a:xfrm>
            <a:off x="2898450" y="3366620"/>
            <a:ext cx="2165100" cy="1391100"/>
          </a:xfrm>
          <a:prstGeom prst="round2SameRect">
            <a:avLst>
              <a:gd fmla="val 16667" name="adj1"/>
              <a:gd fmla="val 0" name="adj2"/>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4"/>
          <p:cNvSpPr txBox="1"/>
          <p:nvPr/>
        </p:nvSpPr>
        <p:spPr>
          <a:xfrm>
            <a:off x="638275" y="354050"/>
            <a:ext cx="65145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Qué es un Bit?</a:t>
            </a:r>
            <a:endParaRPr sz="1100">
              <a:solidFill>
                <a:schemeClr val="dk2"/>
              </a:solidFill>
            </a:endParaRPr>
          </a:p>
        </p:txBody>
      </p:sp>
      <p:sp>
        <p:nvSpPr>
          <p:cNvPr id="288" name="Google Shape;288;p14"/>
          <p:cNvSpPr txBox="1"/>
          <p:nvPr/>
        </p:nvSpPr>
        <p:spPr>
          <a:xfrm>
            <a:off x="667650" y="999050"/>
            <a:ext cx="7973400" cy="774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Un "bit" es como el ladrillo más pequeño en el mundo de las computadoras.</a:t>
            </a:r>
            <a:endParaRPr sz="1200">
              <a:solidFill>
                <a:srgbClr val="374151"/>
              </a:solidFill>
              <a:highlight>
                <a:srgbClr val="F7F7F8"/>
              </a:highlight>
              <a:latin typeface="Roboto"/>
              <a:ea typeface="Roboto"/>
              <a:cs typeface="Roboto"/>
              <a:sym typeface="Roboto"/>
            </a:endParaRPr>
          </a:p>
          <a:p>
            <a:pPr indent="0" lvl="0" marL="0" rtl="0" algn="just">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289" name="Google Shape;289;p14"/>
          <p:cNvSpPr txBox="1"/>
          <p:nvPr/>
        </p:nvSpPr>
        <p:spPr>
          <a:xfrm>
            <a:off x="1105850" y="3912650"/>
            <a:ext cx="668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Las computadoras usan "bits" para tomar decisiones. Si hay muchos bits, pueden hacer cosas más complicadas, como mostrar videos y juegos.</a:t>
            </a:r>
            <a:endParaRPr/>
          </a:p>
        </p:txBody>
      </p:sp>
      <p:pic>
        <p:nvPicPr>
          <p:cNvPr id="290" name="Google Shape;290;p14"/>
          <p:cNvPicPr preferRelativeResize="0"/>
          <p:nvPr/>
        </p:nvPicPr>
        <p:blipFill>
          <a:blip r:embed="rId3">
            <a:alphaModFix/>
          </a:blip>
          <a:stretch>
            <a:fillRect/>
          </a:stretch>
        </p:blipFill>
        <p:spPr>
          <a:xfrm>
            <a:off x="3069475" y="1800225"/>
            <a:ext cx="1896875" cy="1893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2"/>
          <p:cNvSpPr txBox="1"/>
          <p:nvPr/>
        </p:nvSpPr>
        <p:spPr>
          <a:xfrm>
            <a:off x="638275" y="354050"/>
            <a:ext cx="72828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Compuertas Cuánticas</a:t>
            </a:r>
            <a:endParaRPr sz="2400">
              <a:solidFill>
                <a:schemeClr val="accent1"/>
              </a:solidFill>
            </a:endParaRPr>
          </a:p>
        </p:txBody>
      </p:sp>
      <p:pic>
        <p:nvPicPr>
          <p:cNvPr id="425" name="Google Shape;425;p32"/>
          <p:cNvPicPr preferRelativeResize="0"/>
          <p:nvPr/>
        </p:nvPicPr>
        <p:blipFill>
          <a:blip r:embed="rId3">
            <a:alphaModFix/>
          </a:blip>
          <a:stretch>
            <a:fillRect/>
          </a:stretch>
        </p:blipFill>
        <p:spPr>
          <a:xfrm>
            <a:off x="229500" y="1260150"/>
            <a:ext cx="3153625" cy="1890150"/>
          </a:xfrm>
          <a:prstGeom prst="rect">
            <a:avLst/>
          </a:prstGeom>
          <a:noFill/>
          <a:ln>
            <a:noFill/>
          </a:ln>
        </p:spPr>
      </p:pic>
      <p:sp>
        <p:nvSpPr>
          <p:cNvPr id="426" name="Google Shape;426;p32"/>
          <p:cNvSpPr txBox="1"/>
          <p:nvPr/>
        </p:nvSpPr>
        <p:spPr>
          <a:xfrm>
            <a:off x="3266125" y="1260150"/>
            <a:ext cx="5220600" cy="20688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Compuerta </a:t>
            </a:r>
            <a:r>
              <a:rPr b="1" lang="es" sz="1200">
                <a:solidFill>
                  <a:srgbClr val="374151"/>
                </a:solidFill>
                <a:highlight>
                  <a:srgbClr val="F7F7F8"/>
                </a:highlight>
                <a:latin typeface="Roboto"/>
                <a:ea typeface="Roboto"/>
                <a:cs typeface="Roboto"/>
                <a:sym typeface="Roboto"/>
              </a:rPr>
              <a:t>X </a:t>
            </a:r>
            <a:r>
              <a:rPr lang="es" sz="1200">
                <a:solidFill>
                  <a:srgbClr val="374151"/>
                </a:solidFill>
                <a:highlight>
                  <a:srgbClr val="F7F7F8"/>
                </a:highlight>
                <a:latin typeface="Roboto"/>
                <a:ea typeface="Roboto"/>
                <a:cs typeface="Roboto"/>
                <a:sym typeface="Roboto"/>
              </a:rPr>
              <a:t>("NO Cuántico"): Cambia la dirección de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Si apuntaba hacia arriba, la pone hacia abajo y viceversa.</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Compuerta H (</a:t>
            </a:r>
            <a:r>
              <a:rPr b="1" lang="es" sz="1200">
                <a:solidFill>
                  <a:srgbClr val="374151"/>
                </a:solidFill>
                <a:highlight>
                  <a:srgbClr val="F7F7F8"/>
                </a:highlight>
                <a:latin typeface="Roboto"/>
                <a:ea typeface="Roboto"/>
                <a:cs typeface="Roboto"/>
                <a:sym typeface="Roboto"/>
              </a:rPr>
              <a:t>Hadamard</a:t>
            </a:r>
            <a:r>
              <a:rPr lang="es" sz="1200">
                <a:solidFill>
                  <a:srgbClr val="374151"/>
                </a:solidFill>
                <a:highlight>
                  <a:srgbClr val="F7F7F8"/>
                </a:highlight>
                <a:latin typeface="Roboto"/>
                <a:ea typeface="Roboto"/>
                <a:cs typeface="Roboto"/>
                <a:sym typeface="Roboto"/>
              </a:rPr>
              <a:t>): Pone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en un estado especial llamado "superposición". Es como si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mirara a todas partes al mismo tiempo.</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Compuerta </a:t>
            </a:r>
            <a:r>
              <a:rPr b="1" lang="es" sz="1200">
                <a:solidFill>
                  <a:srgbClr val="374151"/>
                </a:solidFill>
                <a:highlight>
                  <a:srgbClr val="F7F7F8"/>
                </a:highlight>
                <a:latin typeface="Roboto"/>
                <a:ea typeface="Roboto"/>
                <a:cs typeface="Roboto"/>
                <a:sym typeface="Roboto"/>
              </a:rPr>
              <a:t>Z </a:t>
            </a:r>
            <a:r>
              <a:rPr lang="es" sz="1200">
                <a:solidFill>
                  <a:srgbClr val="374151"/>
                </a:solidFill>
                <a:highlight>
                  <a:srgbClr val="F7F7F8"/>
                </a:highlight>
                <a:latin typeface="Roboto"/>
                <a:ea typeface="Roboto"/>
                <a:cs typeface="Roboto"/>
                <a:sym typeface="Roboto"/>
              </a:rPr>
              <a:t>("Giro Z"): Hace que la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 gire un poco alrededor de su eje vertical.</a:t>
            </a:r>
            <a:endParaRPr sz="12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highlight>
                  <a:srgbClr val="F7F7F8"/>
                </a:highlight>
                <a:latin typeface="Roboto"/>
                <a:ea typeface="Roboto"/>
                <a:cs typeface="Roboto"/>
                <a:sym typeface="Roboto"/>
              </a:rPr>
              <a:t>Compuerta </a:t>
            </a:r>
            <a:r>
              <a:rPr b="1" lang="es" sz="1200">
                <a:solidFill>
                  <a:srgbClr val="374151"/>
                </a:solidFill>
                <a:highlight>
                  <a:srgbClr val="F7F7F8"/>
                </a:highlight>
                <a:latin typeface="Roboto"/>
                <a:ea typeface="Roboto"/>
                <a:cs typeface="Roboto"/>
                <a:sym typeface="Roboto"/>
              </a:rPr>
              <a:t>CNOT </a:t>
            </a:r>
            <a:r>
              <a:rPr lang="es" sz="1200">
                <a:solidFill>
                  <a:srgbClr val="374151"/>
                </a:solidFill>
                <a:highlight>
                  <a:srgbClr val="F7F7F8"/>
                </a:highlight>
                <a:latin typeface="Roboto"/>
                <a:ea typeface="Roboto"/>
                <a:cs typeface="Roboto"/>
                <a:sym typeface="Roboto"/>
              </a:rPr>
              <a:t>(Controlled-NOT): Permite que dos </a:t>
            </a:r>
            <a:r>
              <a:rPr lang="es" sz="1200">
                <a:solidFill>
                  <a:srgbClr val="374151"/>
                </a:solidFill>
                <a:highlight>
                  <a:srgbClr val="F7F7F8"/>
                </a:highlight>
                <a:latin typeface="Roboto"/>
                <a:ea typeface="Roboto"/>
                <a:cs typeface="Roboto"/>
                <a:sym typeface="Roboto"/>
              </a:rPr>
              <a:t>flecha</a:t>
            </a:r>
            <a:r>
              <a:rPr lang="es" sz="1200">
                <a:solidFill>
                  <a:srgbClr val="374151"/>
                </a:solidFill>
                <a:highlight>
                  <a:srgbClr val="F7F7F8"/>
                </a:highlight>
                <a:latin typeface="Roboto"/>
                <a:ea typeface="Roboto"/>
                <a:cs typeface="Roboto"/>
                <a:sym typeface="Roboto"/>
              </a:rPr>
              <a:t>s trabajen juntas. Si una cambia, la otra también cambia.</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3"/>
          <p:cNvSpPr txBox="1"/>
          <p:nvPr/>
        </p:nvSpPr>
        <p:spPr>
          <a:xfrm>
            <a:off x="638275" y="354050"/>
            <a:ext cx="72828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Compuertas Cuánticas de Rotación</a:t>
            </a:r>
            <a:endParaRPr sz="2400">
              <a:solidFill>
                <a:schemeClr val="accent1"/>
              </a:solidFill>
            </a:endParaRPr>
          </a:p>
        </p:txBody>
      </p:sp>
      <p:pic>
        <p:nvPicPr>
          <p:cNvPr id="432" name="Google Shape;432;p33"/>
          <p:cNvPicPr preferRelativeResize="0"/>
          <p:nvPr/>
        </p:nvPicPr>
        <p:blipFill>
          <a:blip r:embed="rId3">
            <a:alphaModFix/>
          </a:blip>
          <a:stretch>
            <a:fillRect/>
          </a:stretch>
        </p:blipFill>
        <p:spPr>
          <a:xfrm>
            <a:off x="229500" y="1260150"/>
            <a:ext cx="3153625" cy="1890150"/>
          </a:xfrm>
          <a:prstGeom prst="rect">
            <a:avLst/>
          </a:prstGeom>
          <a:noFill/>
          <a:ln>
            <a:noFill/>
          </a:ln>
        </p:spPr>
      </p:pic>
      <p:sp>
        <p:nvSpPr>
          <p:cNvPr id="433" name="Google Shape;433;p33"/>
          <p:cNvSpPr txBox="1"/>
          <p:nvPr/>
        </p:nvSpPr>
        <p:spPr>
          <a:xfrm>
            <a:off x="3072000" y="1260150"/>
            <a:ext cx="5517600" cy="20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s" sz="1200">
                <a:solidFill>
                  <a:srgbClr val="374151"/>
                </a:solidFill>
                <a:highlight>
                  <a:srgbClr val="F7F7F8"/>
                </a:highlight>
                <a:latin typeface="Roboto"/>
                <a:ea typeface="Roboto"/>
                <a:cs typeface="Roboto"/>
                <a:sym typeface="Roboto"/>
              </a:rPr>
              <a:t>Las compuertas cuánticas de rotación son como varitas mágicas en la computación cuántica. Imagina que tienes una flecha mágica en un mundo llamado Block Sphere.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La compuerta </a:t>
            </a:r>
            <a:r>
              <a:rPr b="1" lang="es" sz="1200">
                <a:solidFill>
                  <a:srgbClr val="374151"/>
                </a:solidFill>
                <a:highlight>
                  <a:srgbClr val="F7F7F8"/>
                </a:highlight>
                <a:latin typeface="Roboto"/>
                <a:ea typeface="Roboto"/>
                <a:cs typeface="Roboto"/>
                <a:sym typeface="Roboto"/>
              </a:rPr>
              <a:t>Rz </a:t>
            </a:r>
            <a:r>
              <a:rPr lang="es" sz="1200">
                <a:solidFill>
                  <a:srgbClr val="374151"/>
                </a:solidFill>
                <a:highlight>
                  <a:srgbClr val="F7F7F8"/>
                </a:highlight>
                <a:latin typeface="Roboto"/>
                <a:ea typeface="Roboto"/>
                <a:cs typeface="Roboto"/>
                <a:sym typeface="Roboto"/>
              </a:rPr>
              <a:t>es como darle un giro suave a la flecha para que apunte en una dirección diferente en la esfera mágica.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La compuerta </a:t>
            </a:r>
            <a:r>
              <a:rPr b="1" lang="es" sz="1200">
                <a:solidFill>
                  <a:srgbClr val="374151"/>
                </a:solidFill>
                <a:highlight>
                  <a:srgbClr val="F7F7F8"/>
                </a:highlight>
                <a:latin typeface="Roboto"/>
                <a:ea typeface="Roboto"/>
                <a:cs typeface="Roboto"/>
                <a:sym typeface="Roboto"/>
              </a:rPr>
              <a:t>Ry </a:t>
            </a:r>
            <a:r>
              <a:rPr lang="es" sz="1200">
                <a:solidFill>
                  <a:srgbClr val="374151"/>
                </a:solidFill>
                <a:highlight>
                  <a:srgbClr val="F7F7F8"/>
                </a:highlight>
                <a:latin typeface="Roboto"/>
                <a:ea typeface="Roboto"/>
                <a:cs typeface="Roboto"/>
                <a:sym typeface="Roboto"/>
              </a:rPr>
              <a:t>es como hacer que la flecha gire hacia un lado, pero sin voltearla al revés.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La compuerta </a:t>
            </a:r>
            <a:r>
              <a:rPr b="1" lang="es" sz="1200">
                <a:solidFill>
                  <a:srgbClr val="374151"/>
                </a:solidFill>
                <a:highlight>
                  <a:srgbClr val="F7F7F8"/>
                </a:highlight>
                <a:latin typeface="Roboto"/>
                <a:ea typeface="Roboto"/>
                <a:cs typeface="Roboto"/>
                <a:sym typeface="Roboto"/>
              </a:rPr>
              <a:t>Rx </a:t>
            </a:r>
            <a:r>
              <a:rPr lang="es" sz="1200">
                <a:solidFill>
                  <a:srgbClr val="374151"/>
                </a:solidFill>
                <a:highlight>
                  <a:srgbClr val="F7F7F8"/>
                </a:highlight>
                <a:latin typeface="Roboto"/>
                <a:ea typeface="Roboto"/>
                <a:cs typeface="Roboto"/>
                <a:sym typeface="Roboto"/>
              </a:rPr>
              <a:t>es como inclinar la flecha, pero sin voltearla.</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4"/>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Conclusiones :</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439" name="Google Shape;439;p34"/>
          <p:cNvSpPr txBox="1"/>
          <p:nvPr/>
        </p:nvSpPr>
        <p:spPr>
          <a:xfrm>
            <a:off x="638275" y="1080125"/>
            <a:ext cx="4606800" cy="3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s" sz="1200">
                <a:solidFill>
                  <a:srgbClr val="374151"/>
                </a:solidFill>
                <a:highlight>
                  <a:srgbClr val="F7F7F8"/>
                </a:highlight>
                <a:latin typeface="Roboto"/>
                <a:ea typeface="Roboto"/>
                <a:cs typeface="Roboto"/>
                <a:sym typeface="Roboto"/>
              </a:rPr>
              <a:t>A</a:t>
            </a:r>
            <a:r>
              <a:rPr lang="es" sz="1200">
                <a:solidFill>
                  <a:srgbClr val="374151"/>
                </a:solidFill>
                <a:highlight>
                  <a:srgbClr val="F7F7F8"/>
                </a:highlight>
                <a:latin typeface="Roboto"/>
                <a:ea typeface="Roboto"/>
                <a:cs typeface="Roboto"/>
                <a:sym typeface="Roboto"/>
              </a:rPr>
              <a:t>prender computación cuántica a una edad temprana es una inversión valiosa en tu futuro. No solo es un campo emocionante y desafiante, sino que también te posiciona para aprovechar las oportunidades profesionales que surgirán a medida que esta tecnología continúe avanzando.</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s" sz="1200">
                <a:solidFill>
                  <a:srgbClr val="374151"/>
                </a:solidFill>
                <a:highlight>
                  <a:srgbClr val="F7F7F8"/>
                </a:highlight>
                <a:latin typeface="Roboto"/>
                <a:ea typeface="Roboto"/>
                <a:cs typeface="Roboto"/>
                <a:sym typeface="Roboto"/>
              </a:rPr>
              <a:t>A medida que adquieras habilidades en computación cuántica, estarás mejor preparado para enfrentar problemas complejos y contribuir al progreso en ciencia y tecnología. No subestimes el impacto que puedes tener como joven en este campo en rápido crecimiento.</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s" sz="1200">
                <a:solidFill>
                  <a:srgbClr val="374151"/>
                </a:solidFill>
                <a:highlight>
                  <a:srgbClr val="F7F7F8"/>
                </a:highlight>
                <a:latin typeface="Roboto"/>
                <a:ea typeface="Roboto"/>
                <a:cs typeface="Roboto"/>
                <a:sym typeface="Roboto"/>
              </a:rPr>
              <a:t>La computación cuántica está destinada a transformar la manera en que resolvemos problemas y abordamos desafíos en el futuro, y aprenderla te brinda la oportunidad de ser parte de esa transformación.</a:t>
            </a:r>
            <a:endParaRPr sz="1200">
              <a:solidFill>
                <a:srgbClr val="374151"/>
              </a:solidFill>
              <a:highlight>
                <a:srgbClr val="F7F7F8"/>
              </a:highlight>
              <a:latin typeface="Roboto"/>
              <a:ea typeface="Roboto"/>
              <a:cs typeface="Roboto"/>
              <a:sym typeface="Roboto"/>
            </a:endParaRPr>
          </a:p>
        </p:txBody>
      </p:sp>
      <p:pic>
        <p:nvPicPr>
          <p:cNvPr id="440" name="Google Shape;440;p34"/>
          <p:cNvPicPr preferRelativeResize="0"/>
          <p:nvPr/>
        </p:nvPicPr>
        <p:blipFill>
          <a:blip r:embed="rId3">
            <a:alphaModFix/>
          </a:blip>
          <a:stretch>
            <a:fillRect/>
          </a:stretch>
        </p:blipFill>
        <p:spPr>
          <a:xfrm>
            <a:off x="5542500" y="1344125"/>
            <a:ext cx="2899800" cy="28998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txBox="1"/>
          <p:nvPr/>
        </p:nvSpPr>
        <p:spPr>
          <a:xfrm>
            <a:off x="457200" y="2286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1155CC"/>
                </a:solidFill>
                <a:latin typeface="Work Sans"/>
                <a:ea typeface="Work Sans"/>
                <a:cs typeface="Work Sans"/>
                <a:sym typeface="Work Sans"/>
              </a:rPr>
              <a:t>Quantum Breakers!</a:t>
            </a:r>
            <a:r>
              <a:rPr b="1" lang="es" sz="2200">
                <a:solidFill>
                  <a:srgbClr val="1155CC"/>
                </a:solidFill>
                <a:latin typeface="Work Sans"/>
                <a:ea typeface="Work Sans"/>
                <a:cs typeface="Work Sans"/>
                <a:sym typeface="Work Sans"/>
              </a:rPr>
              <a:t> </a:t>
            </a:r>
            <a:endParaRPr>
              <a:solidFill>
                <a:srgbClr val="1155CC"/>
              </a:solidFill>
            </a:endParaRPr>
          </a:p>
        </p:txBody>
      </p:sp>
      <p:sp>
        <p:nvSpPr>
          <p:cNvPr id="446" name="Google Shape;446;p35"/>
          <p:cNvSpPr txBox="1"/>
          <p:nvPr/>
        </p:nvSpPr>
        <p:spPr>
          <a:xfrm>
            <a:off x="641525" y="796650"/>
            <a:ext cx="13608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666666"/>
                </a:solidFill>
                <a:latin typeface="Proxima Nova"/>
                <a:ea typeface="Proxima Nova"/>
                <a:cs typeface="Proxima Nova"/>
                <a:sym typeface="Proxima Nova"/>
              </a:rPr>
              <a:t>Sofia </a:t>
            </a:r>
            <a:endParaRPr sz="1500">
              <a:solidFill>
                <a:srgbClr val="666666"/>
              </a:solidFill>
              <a:latin typeface="Proxima Nova"/>
              <a:ea typeface="Proxima Nova"/>
              <a:cs typeface="Proxima Nova"/>
              <a:sym typeface="Proxima Nova"/>
            </a:endParaRPr>
          </a:p>
        </p:txBody>
      </p:sp>
      <p:sp>
        <p:nvSpPr>
          <p:cNvPr id="447" name="Google Shape;447;p35"/>
          <p:cNvSpPr txBox="1"/>
          <p:nvPr/>
        </p:nvSpPr>
        <p:spPr>
          <a:xfrm>
            <a:off x="7385173" y="3614875"/>
            <a:ext cx="1324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666666"/>
              </a:solidFill>
              <a:latin typeface="Proxima Nova"/>
              <a:ea typeface="Proxima Nova"/>
              <a:cs typeface="Proxima Nova"/>
              <a:sym typeface="Proxima Nova"/>
            </a:endParaRPr>
          </a:p>
        </p:txBody>
      </p:sp>
      <p:sp>
        <p:nvSpPr>
          <p:cNvPr id="448" name="Google Shape;448;p35"/>
          <p:cNvSpPr txBox="1"/>
          <p:nvPr/>
        </p:nvSpPr>
        <p:spPr>
          <a:xfrm>
            <a:off x="7041000" y="796650"/>
            <a:ext cx="12657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666666"/>
                </a:solidFill>
                <a:latin typeface="Proxima Nova"/>
                <a:ea typeface="Proxima Nova"/>
                <a:cs typeface="Proxima Nova"/>
                <a:sym typeface="Proxima Nova"/>
              </a:rPr>
              <a:t>Julio Moreno</a:t>
            </a:r>
            <a:endParaRPr sz="1500">
              <a:solidFill>
                <a:srgbClr val="666666"/>
              </a:solidFill>
              <a:latin typeface="Proxima Nova"/>
              <a:ea typeface="Proxima Nova"/>
              <a:cs typeface="Proxima Nova"/>
              <a:sym typeface="Proxima Nova"/>
            </a:endParaRPr>
          </a:p>
        </p:txBody>
      </p:sp>
      <p:sp>
        <p:nvSpPr>
          <p:cNvPr id="449" name="Google Shape;449;p35"/>
          <p:cNvSpPr txBox="1"/>
          <p:nvPr/>
        </p:nvSpPr>
        <p:spPr>
          <a:xfrm>
            <a:off x="2089388" y="796650"/>
            <a:ext cx="13608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666666"/>
                </a:solidFill>
                <a:latin typeface="Proxima Nova"/>
                <a:ea typeface="Proxima Nova"/>
                <a:cs typeface="Proxima Nova"/>
                <a:sym typeface="Proxima Nova"/>
              </a:rPr>
              <a:t>Alejandro Monroy</a:t>
            </a:r>
            <a:endParaRPr sz="1500">
              <a:solidFill>
                <a:srgbClr val="666666"/>
              </a:solidFill>
              <a:latin typeface="Proxima Nova"/>
              <a:ea typeface="Proxima Nova"/>
              <a:cs typeface="Proxima Nova"/>
              <a:sym typeface="Proxima Nova"/>
            </a:endParaRPr>
          </a:p>
        </p:txBody>
      </p:sp>
      <p:sp>
        <p:nvSpPr>
          <p:cNvPr id="450" name="Google Shape;450;p35"/>
          <p:cNvSpPr txBox="1"/>
          <p:nvPr/>
        </p:nvSpPr>
        <p:spPr>
          <a:xfrm>
            <a:off x="3638200" y="796638"/>
            <a:ext cx="13608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666666"/>
                </a:solidFill>
                <a:latin typeface="Proxima Nova"/>
                <a:ea typeface="Proxima Nova"/>
                <a:cs typeface="Proxima Nova"/>
                <a:sym typeface="Proxima Nova"/>
              </a:rPr>
              <a:t>Arnoldo Valdez</a:t>
            </a:r>
            <a:endParaRPr sz="1500">
              <a:solidFill>
                <a:srgbClr val="666666"/>
              </a:solidFill>
              <a:latin typeface="Proxima Nova"/>
              <a:ea typeface="Proxima Nova"/>
              <a:cs typeface="Proxima Nova"/>
              <a:sym typeface="Proxima Nova"/>
            </a:endParaRPr>
          </a:p>
        </p:txBody>
      </p:sp>
      <p:sp>
        <p:nvSpPr>
          <p:cNvPr id="451" name="Google Shape;451;p35"/>
          <p:cNvSpPr txBox="1"/>
          <p:nvPr/>
        </p:nvSpPr>
        <p:spPr>
          <a:xfrm>
            <a:off x="5225300" y="796650"/>
            <a:ext cx="13608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rgbClr val="666666"/>
                </a:solidFill>
                <a:latin typeface="Proxima Nova"/>
                <a:ea typeface="Proxima Nova"/>
                <a:cs typeface="Proxima Nova"/>
                <a:sym typeface="Proxima Nova"/>
              </a:rPr>
              <a:t>Fran </a:t>
            </a:r>
            <a:endParaRPr sz="1500">
              <a:solidFill>
                <a:srgbClr val="666666"/>
              </a:solidFill>
              <a:latin typeface="Proxima Nova"/>
              <a:ea typeface="Proxima Nova"/>
              <a:cs typeface="Proxima Nova"/>
              <a:sym typeface="Proxima Nova"/>
            </a:endParaRPr>
          </a:p>
          <a:p>
            <a:pPr indent="0" lvl="0" marL="0" rtl="0" algn="l">
              <a:spcBef>
                <a:spcPts val="0"/>
              </a:spcBef>
              <a:spcAft>
                <a:spcPts val="0"/>
              </a:spcAft>
              <a:buNone/>
            </a:pPr>
            <a:r>
              <a:rPr lang="es" sz="1500">
                <a:solidFill>
                  <a:srgbClr val="666666"/>
                </a:solidFill>
                <a:latin typeface="Proxima Nova"/>
                <a:ea typeface="Proxima Nova"/>
                <a:cs typeface="Proxima Nova"/>
                <a:sym typeface="Proxima Nova"/>
              </a:rPr>
              <a:t>Costa</a:t>
            </a:r>
            <a:endParaRPr sz="1500">
              <a:solidFill>
                <a:srgbClr val="666666"/>
              </a:solidFill>
              <a:latin typeface="Proxima Nova"/>
              <a:ea typeface="Proxima Nova"/>
              <a:cs typeface="Proxima Nova"/>
              <a:sym typeface="Proxima Nova"/>
            </a:endParaRPr>
          </a:p>
        </p:txBody>
      </p:sp>
      <p:pic>
        <p:nvPicPr>
          <p:cNvPr id="452" name="Google Shape;452;p35"/>
          <p:cNvPicPr preferRelativeResize="0"/>
          <p:nvPr/>
        </p:nvPicPr>
        <p:blipFill>
          <a:blip r:embed="rId3">
            <a:alphaModFix/>
          </a:blip>
          <a:stretch>
            <a:fillRect/>
          </a:stretch>
        </p:blipFill>
        <p:spPr>
          <a:xfrm>
            <a:off x="2246474" y="1580925"/>
            <a:ext cx="4760400" cy="2945700"/>
          </a:xfrm>
          <a:prstGeom prst="roundRect">
            <a:avLst>
              <a:gd fmla="val 16667" name="adj"/>
            </a:avLst>
          </a:prstGeom>
          <a:noFill/>
          <a:ln>
            <a:noFill/>
          </a:ln>
        </p:spPr>
      </p:pic>
      <p:pic>
        <p:nvPicPr>
          <p:cNvPr id="453" name="Google Shape;453;p35"/>
          <p:cNvPicPr preferRelativeResize="0"/>
          <p:nvPr/>
        </p:nvPicPr>
        <p:blipFill>
          <a:blip r:embed="rId4">
            <a:alphaModFix/>
          </a:blip>
          <a:stretch>
            <a:fillRect/>
          </a:stretch>
        </p:blipFill>
        <p:spPr>
          <a:xfrm>
            <a:off x="3377075" y="1909475"/>
            <a:ext cx="2448901" cy="244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nvSpPr>
        <p:spPr>
          <a:xfrm>
            <a:off x="638275" y="354050"/>
            <a:ext cx="65145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Qué es un Bit?</a:t>
            </a:r>
            <a:endParaRPr sz="1100">
              <a:solidFill>
                <a:schemeClr val="dk2"/>
              </a:solidFill>
            </a:endParaRPr>
          </a:p>
        </p:txBody>
      </p:sp>
      <p:sp>
        <p:nvSpPr>
          <p:cNvPr id="296" name="Google Shape;296;p15"/>
          <p:cNvSpPr txBox="1"/>
          <p:nvPr/>
        </p:nvSpPr>
        <p:spPr>
          <a:xfrm>
            <a:off x="667650" y="999050"/>
            <a:ext cx="7821000" cy="986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Imagina que tienes una caja de juguetes. Puedes poner dentro un coche rojo (1) o un coche azul (0). Esa elección se parece a un bit. Es como decir "sí" o "no" en la computadora.</a:t>
            </a:r>
            <a:endParaRPr sz="1200">
              <a:solidFill>
                <a:srgbClr val="374151"/>
              </a:solidFill>
              <a:highlight>
                <a:srgbClr val="F7F7F8"/>
              </a:highlight>
              <a:latin typeface="Roboto"/>
              <a:ea typeface="Roboto"/>
              <a:cs typeface="Roboto"/>
              <a:sym typeface="Roboto"/>
            </a:endParaRPr>
          </a:p>
          <a:p>
            <a:pPr indent="0" lvl="0" marL="0" rtl="0" algn="just">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297" name="Google Shape;297;p15"/>
          <p:cNvSpPr txBox="1"/>
          <p:nvPr/>
        </p:nvSpPr>
        <p:spPr>
          <a:xfrm>
            <a:off x="1105850" y="3836450"/>
            <a:ext cx="668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Las computadoras usan "bits" para tomar decisiones. Si hay muchos bits, pueden hacer cosas más complicadas, como mostrar videos y juegos.</a:t>
            </a:r>
            <a:endParaRPr/>
          </a:p>
        </p:txBody>
      </p:sp>
      <p:pic>
        <p:nvPicPr>
          <p:cNvPr id="298" name="Google Shape;298;p15"/>
          <p:cNvPicPr preferRelativeResize="0"/>
          <p:nvPr/>
        </p:nvPicPr>
        <p:blipFill>
          <a:blip r:embed="rId3">
            <a:alphaModFix/>
          </a:blip>
          <a:stretch>
            <a:fillRect/>
          </a:stretch>
        </p:blipFill>
        <p:spPr>
          <a:xfrm>
            <a:off x="1310150" y="1734500"/>
            <a:ext cx="2778900" cy="18525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6"/>
          <p:cNvSpPr txBox="1"/>
          <p:nvPr/>
        </p:nvSpPr>
        <p:spPr>
          <a:xfrm>
            <a:off x="638275" y="354050"/>
            <a:ext cx="65145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Qu</a:t>
            </a:r>
            <a:r>
              <a:rPr lang="es" sz="2400">
                <a:solidFill>
                  <a:schemeClr val="accent1"/>
                </a:solidFill>
              </a:rPr>
              <a:t>Bit?</a:t>
            </a:r>
            <a:endParaRPr sz="1100">
              <a:solidFill>
                <a:schemeClr val="dk2"/>
              </a:solidFill>
            </a:endParaRPr>
          </a:p>
        </p:txBody>
      </p:sp>
      <p:sp>
        <p:nvSpPr>
          <p:cNvPr id="304" name="Google Shape;304;p16"/>
          <p:cNvSpPr txBox="1"/>
          <p:nvPr/>
        </p:nvSpPr>
        <p:spPr>
          <a:xfrm>
            <a:off x="667650" y="1151450"/>
            <a:ext cx="7821000" cy="774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374151"/>
              </a:buClr>
              <a:buSzPts val="1200"/>
              <a:buFont typeface="Roboto"/>
              <a:buChar char="●"/>
            </a:pPr>
            <a:r>
              <a:rPr lang="es" sz="1200">
                <a:solidFill>
                  <a:srgbClr val="374151"/>
                </a:solidFill>
                <a:highlight>
                  <a:srgbClr val="F7F7F8"/>
                </a:highlight>
                <a:latin typeface="Roboto"/>
                <a:ea typeface="Roboto"/>
                <a:cs typeface="Roboto"/>
                <a:sym typeface="Roboto"/>
              </a:rPr>
              <a:t>Un "qubit" es como una </a:t>
            </a:r>
            <a:r>
              <a:rPr lang="es" sz="1200">
                <a:solidFill>
                  <a:srgbClr val="374151"/>
                </a:solidFill>
                <a:highlight>
                  <a:srgbClr val="F7F7F8"/>
                </a:highlight>
                <a:latin typeface="Roboto"/>
                <a:ea typeface="Roboto"/>
                <a:cs typeface="Roboto"/>
                <a:sym typeface="Roboto"/>
              </a:rPr>
              <a:t>súper moneda</a:t>
            </a:r>
            <a:r>
              <a:rPr lang="es" sz="1200">
                <a:solidFill>
                  <a:srgbClr val="374151"/>
                </a:solidFill>
                <a:highlight>
                  <a:srgbClr val="F7F7F8"/>
                </a:highlight>
                <a:latin typeface="Roboto"/>
                <a:ea typeface="Roboto"/>
                <a:cs typeface="Roboto"/>
                <a:sym typeface="Roboto"/>
              </a:rPr>
              <a:t> mágica que puede estar en dos lugares a la vez.</a:t>
            </a:r>
            <a:endParaRPr sz="1200">
              <a:solidFill>
                <a:srgbClr val="374151"/>
              </a:solidFill>
              <a:highlight>
                <a:srgbClr val="F7F7F8"/>
              </a:highlight>
              <a:latin typeface="Roboto"/>
              <a:ea typeface="Roboto"/>
              <a:cs typeface="Roboto"/>
              <a:sym typeface="Roboto"/>
            </a:endParaRPr>
          </a:p>
          <a:p>
            <a:pPr indent="0" lvl="0" marL="0" rtl="0" algn="just">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305" name="Google Shape;305;p16"/>
          <p:cNvSpPr txBox="1"/>
          <p:nvPr/>
        </p:nvSpPr>
        <p:spPr>
          <a:xfrm>
            <a:off x="1105850" y="3760250"/>
            <a:ext cx="668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Imagina que tienes una moneda mágica en tus manos. En lugar de ser solo cara o </a:t>
            </a:r>
            <a:r>
              <a:rPr lang="es" sz="1200">
                <a:solidFill>
                  <a:srgbClr val="374151"/>
                </a:solidFill>
                <a:highlight>
                  <a:srgbClr val="F7F7F8"/>
                </a:highlight>
                <a:latin typeface="Roboto"/>
                <a:ea typeface="Roboto"/>
                <a:cs typeface="Roboto"/>
                <a:sym typeface="Roboto"/>
              </a:rPr>
              <a:t>águila</a:t>
            </a:r>
            <a:r>
              <a:rPr lang="es" sz="1200">
                <a:solidFill>
                  <a:srgbClr val="374151"/>
                </a:solidFill>
                <a:highlight>
                  <a:srgbClr val="F7F7F8"/>
                </a:highlight>
                <a:latin typeface="Roboto"/>
                <a:ea typeface="Roboto"/>
                <a:cs typeface="Roboto"/>
                <a:sym typeface="Roboto"/>
              </a:rPr>
              <a:t>, ¡puede ser cara, </a:t>
            </a:r>
            <a:r>
              <a:rPr lang="es" sz="1200">
                <a:solidFill>
                  <a:srgbClr val="374151"/>
                </a:solidFill>
                <a:highlight>
                  <a:srgbClr val="F7F7F8"/>
                </a:highlight>
                <a:latin typeface="Roboto"/>
                <a:ea typeface="Roboto"/>
                <a:cs typeface="Roboto"/>
                <a:sym typeface="Roboto"/>
              </a:rPr>
              <a:t>águila</a:t>
            </a:r>
            <a:r>
              <a:rPr lang="es" sz="1200">
                <a:solidFill>
                  <a:srgbClr val="374151"/>
                </a:solidFill>
                <a:highlight>
                  <a:srgbClr val="F7F7F8"/>
                </a:highlight>
                <a:latin typeface="Roboto"/>
                <a:ea typeface="Roboto"/>
                <a:cs typeface="Roboto"/>
                <a:sym typeface="Roboto"/>
              </a:rPr>
              <a:t> ó ¡ambas al mismo tiempo!</a:t>
            </a:r>
            <a:endParaRPr/>
          </a:p>
        </p:txBody>
      </p:sp>
      <p:pic>
        <p:nvPicPr>
          <p:cNvPr id="306" name="Google Shape;306;p16"/>
          <p:cNvPicPr preferRelativeResize="0"/>
          <p:nvPr/>
        </p:nvPicPr>
        <p:blipFill>
          <a:blip r:embed="rId3">
            <a:alphaModFix/>
          </a:blip>
          <a:stretch>
            <a:fillRect/>
          </a:stretch>
        </p:blipFill>
        <p:spPr>
          <a:xfrm>
            <a:off x="1307951" y="1524600"/>
            <a:ext cx="2215350" cy="2094300"/>
          </a:xfrm>
          <a:prstGeom prst="rect">
            <a:avLst/>
          </a:prstGeom>
          <a:noFill/>
          <a:ln>
            <a:noFill/>
          </a:ln>
        </p:spPr>
      </p:pic>
      <p:pic>
        <p:nvPicPr>
          <p:cNvPr id="307" name="Google Shape;307;p16"/>
          <p:cNvPicPr preferRelativeResize="0"/>
          <p:nvPr/>
        </p:nvPicPr>
        <p:blipFill>
          <a:blip r:embed="rId4">
            <a:alphaModFix/>
          </a:blip>
          <a:stretch>
            <a:fillRect/>
          </a:stretch>
        </p:blipFill>
        <p:spPr>
          <a:xfrm>
            <a:off x="5212225" y="1652413"/>
            <a:ext cx="2451600" cy="18387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nvSpPr>
        <p:spPr>
          <a:xfrm>
            <a:off x="617225" y="1015825"/>
            <a:ext cx="801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A diferencia de los bits, que solo pueden ser 0 o 1, un qubit puede ser 0, 1 o una superposición de ambos estados al mismo tiempo.</a:t>
            </a:r>
            <a:endParaRPr/>
          </a:p>
        </p:txBody>
      </p:sp>
      <p:sp>
        <p:nvSpPr>
          <p:cNvPr id="313" name="Google Shape;313;p17"/>
          <p:cNvSpPr txBox="1"/>
          <p:nvPr/>
        </p:nvSpPr>
        <p:spPr>
          <a:xfrm>
            <a:off x="638275" y="354050"/>
            <a:ext cx="65145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Bit vs </a:t>
            </a:r>
            <a:r>
              <a:rPr lang="es" sz="2400">
                <a:solidFill>
                  <a:schemeClr val="accent1"/>
                </a:solidFill>
              </a:rPr>
              <a:t>QuBit?</a:t>
            </a:r>
            <a:endParaRPr sz="1100">
              <a:solidFill>
                <a:schemeClr val="dk2"/>
              </a:solidFill>
            </a:endParaRPr>
          </a:p>
        </p:txBody>
      </p:sp>
      <p:pic>
        <p:nvPicPr>
          <p:cNvPr id="314" name="Google Shape;314;p17"/>
          <p:cNvPicPr preferRelativeResize="0"/>
          <p:nvPr/>
        </p:nvPicPr>
        <p:blipFill>
          <a:blip r:embed="rId3">
            <a:alphaModFix/>
          </a:blip>
          <a:stretch>
            <a:fillRect/>
          </a:stretch>
        </p:blipFill>
        <p:spPr>
          <a:xfrm>
            <a:off x="1258275" y="1812325"/>
            <a:ext cx="2046425" cy="2046425"/>
          </a:xfrm>
          <a:prstGeom prst="rect">
            <a:avLst/>
          </a:prstGeom>
          <a:noFill/>
          <a:ln>
            <a:noFill/>
          </a:ln>
        </p:spPr>
      </p:pic>
      <p:pic>
        <p:nvPicPr>
          <p:cNvPr id="315" name="Google Shape;315;p17"/>
          <p:cNvPicPr preferRelativeResize="0"/>
          <p:nvPr/>
        </p:nvPicPr>
        <p:blipFill>
          <a:blip r:embed="rId4">
            <a:alphaModFix/>
          </a:blip>
          <a:stretch>
            <a:fillRect/>
          </a:stretch>
        </p:blipFill>
        <p:spPr>
          <a:xfrm>
            <a:off x="4884425" y="1677600"/>
            <a:ext cx="2600325" cy="2286000"/>
          </a:xfrm>
          <a:prstGeom prst="rect">
            <a:avLst/>
          </a:prstGeom>
          <a:noFill/>
          <a:ln>
            <a:noFill/>
          </a:ln>
        </p:spPr>
      </p:pic>
      <p:sp>
        <p:nvSpPr>
          <p:cNvPr id="316" name="Google Shape;316;p17"/>
          <p:cNvSpPr txBox="1"/>
          <p:nvPr/>
        </p:nvSpPr>
        <p:spPr>
          <a:xfrm>
            <a:off x="5156325" y="4071275"/>
            <a:ext cx="1363200" cy="369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1200">
                <a:solidFill>
                  <a:srgbClr val="374151"/>
                </a:solidFill>
                <a:highlight>
                  <a:srgbClr val="F7F7F8"/>
                </a:highlight>
                <a:latin typeface="Roboto"/>
                <a:ea typeface="Roboto"/>
                <a:cs typeface="Roboto"/>
                <a:sym typeface="Roboto"/>
              </a:rPr>
              <a:t>Esfera de Bloque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nvSpPr>
        <p:spPr>
          <a:xfrm>
            <a:off x="754000" y="998325"/>
            <a:ext cx="2666400" cy="55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Ejemplo del Qubit</a:t>
            </a:r>
            <a:endParaRPr sz="1100">
              <a:solidFill>
                <a:schemeClr val="dk2"/>
              </a:solidFill>
            </a:endParaRPr>
          </a:p>
        </p:txBody>
      </p:sp>
      <p:sp>
        <p:nvSpPr>
          <p:cNvPr id="322" name="Google Shape;322;p18"/>
          <p:cNvSpPr txBox="1"/>
          <p:nvPr/>
        </p:nvSpPr>
        <p:spPr>
          <a:xfrm>
            <a:off x="667650" y="444225"/>
            <a:ext cx="79587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rgbClr val="374151"/>
                </a:solidFill>
                <a:highlight>
                  <a:srgbClr val="F7F7F8"/>
                </a:highlight>
                <a:latin typeface="Roboto"/>
                <a:ea typeface="Roboto"/>
                <a:cs typeface="Roboto"/>
                <a:sym typeface="Roboto"/>
              </a:rPr>
              <a:t>Los qubits son especiales porque pueden hacer cálculos increíbles muy rápidamente debido a su habilidad para ser dos cosas al mismo tiempo.</a:t>
            </a:r>
            <a:endParaRPr/>
          </a:p>
        </p:txBody>
      </p:sp>
      <p:sp>
        <p:nvSpPr>
          <p:cNvPr id="323" name="Google Shape;323;p18"/>
          <p:cNvSpPr txBox="1"/>
          <p:nvPr/>
        </p:nvSpPr>
        <p:spPr>
          <a:xfrm>
            <a:off x="754000" y="1476225"/>
            <a:ext cx="777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Imagina que tienes una varita mágica que puede hacer sumas. Con una moneda normal, puedes hacer una suma a la vez, pero con una moneda mágica, ¡puedes hacer dos sumas al mismo tiempo!</a:t>
            </a:r>
            <a:endParaRPr/>
          </a:p>
        </p:txBody>
      </p:sp>
      <p:pic>
        <p:nvPicPr>
          <p:cNvPr id="324" name="Google Shape;324;p18"/>
          <p:cNvPicPr preferRelativeResize="0"/>
          <p:nvPr/>
        </p:nvPicPr>
        <p:blipFill>
          <a:blip r:embed="rId3">
            <a:alphaModFix/>
          </a:blip>
          <a:stretch>
            <a:fillRect/>
          </a:stretch>
        </p:blipFill>
        <p:spPr>
          <a:xfrm>
            <a:off x="846775" y="2170800"/>
            <a:ext cx="1879275" cy="1912050"/>
          </a:xfrm>
          <a:prstGeom prst="rect">
            <a:avLst/>
          </a:prstGeom>
          <a:noFill/>
          <a:ln>
            <a:noFill/>
          </a:ln>
        </p:spPr>
      </p:pic>
      <p:pic>
        <p:nvPicPr>
          <p:cNvPr id="325" name="Google Shape;325;p18"/>
          <p:cNvPicPr preferRelativeResize="0"/>
          <p:nvPr/>
        </p:nvPicPr>
        <p:blipFill>
          <a:blip r:embed="rId4">
            <a:alphaModFix/>
          </a:blip>
          <a:stretch>
            <a:fillRect/>
          </a:stretch>
        </p:blipFill>
        <p:spPr>
          <a:xfrm>
            <a:off x="4948700" y="2106525"/>
            <a:ext cx="1905000"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9"/>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Compuertas básicas</a:t>
            </a:r>
            <a:r>
              <a:rPr lang="es" sz="2400">
                <a:solidFill>
                  <a:schemeClr val="accent1"/>
                </a:solidFill>
              </a:rPr>
              <a:t> :</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31" name="Google Shape;331;p19"/>
          <p:cNvSpPr txBox="1"/>
          <p:nvPr/>
        </p:nvSpPr>
        <p:spPr>
          <a:xfrm>
            <a:off x="732950" y="938700"/>
            <a:ext cx="792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En la computación clásica, las compuertas son como pequeños interruptores electrónicos que realizan tareas específicas con los bits (los 0 y 1 que usamos para representar la información). </a:t>
            </a:r>
            <a:endParaRPr/>
          </a:p>
        </p:txBody>
      </p:sp>
      <p:pic>
        <p:nvPicPr>
          <p:cNvPr id="332" name="Google Shape;332;p19"/>
          <p:cNvPicPr preferRelativeResize="0"/>
          <p:nvPr/>
        </p:nvPicPr>
        <p:blipFill>
          <a:blip r:embed="rId3">
            <a:alphaModFix/>
          </a:blip>
          <a:stretch>
            <a:fillRect/>
          </a:stretch>
        </p:blipFill>
        <p:spPr>
          <a:xfrm>
            <a:off x="2004050" y="2035725"/>
            <a:ext cx="4515300" cy="22731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Compuertas básicas :</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38" name="Google Shape;338;p20"/>
          <p:cNvSpPr txBox="1"/>
          <p:nvPr/>
        </p:nvSpPr>
        <p:spPr>
          <a:xfrm>
            <a:off x="702575" y="1031850"/>
            <a:ext cx="75864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900"/>
              </a:spcBef>
              <a:spcAft>
                <a:spcPts val="0"/>
              </a:spcAft>
              <a:buClr>
                <a:srgbClr val="111111"/>
              </a:buClr>
              <a:buSzPts val="1200"/>
              <a:buFont typeface="Roboto"/>
              <a:buChar char="●"/>
            </a:pPr>
            <a:r>
              <a:rPr lang="es" sz="1200">
                <a:solidFill>
                  <a:srgbClr val="111111"/>
                </a:solidFill>
                <a:latin typeface="Roboto"/>
                <a:ea typeface="Roboto"/>
                <a:cs typeface="Roboto"/>
                <a:sym typeface="Roboto"/>
              </a:rPr>
              <a:t>Compuerta X: Esta compuerta es similar a la compuerta NOT en la computación clásica. La compuerta X cambia el estado de un bit de 0 a 1 o de 1 a 0. En la computación cuántica, la compuerta X cambia el estado de un qubit de manera similar.</a:t>
            </a:r>
            <a:endParaRPr/>
          </a:p>
        </p:txBody>
      </p:sp>
      <p:pic>
        <p:nvPicPr>
          <p:cNvPr id="339" name="Google Shape;339;p20"/>
          <p:cNvPicPr preferRelativeResize="0"/>
          <p:nvPr/>
        </p:nvPicPr>
        <p:blipFill>
          <a:blip r:embed="rId3">
            <a:alphaModFix/>
          </a:blip>
          <a:stretch>
            <a:fillRect/>
          </a:stretch>
        </p:blipFill>
        <p:spPr>
          <a:xfrm>
            <a:off x="1168250" y="1914050"/>
            <a:ext cx="4762500"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1"/>
          <p:cNvSpPr txBox="1"/>
          <p:nvPr/>
        </p:nvSpPr>
        <p:spPr>
          <a:xfrm>
            <a:off x="638275" y="354050"/>
            <a:ext cx="6514500" cy="797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s" sz="2400">
                <a:solidFill>
                  <a:schemeClr val="accent1"/>
                </a:solidFill>
              </a:rPr>
              <a:t>Estado</a:t>
            </a:r>
            <a:r>
              <a:rPr lang="es" sz="2400">
                <a:solidFill>
                  <a:schemeClr val="accent1"/>
                </a:solidFill>
              </a:rPr>
              <a:t> de superposición</a:t>
            </a:r>
            <a:endParaRPr sz="2400">
              <a:solidFill>
                <a:schemeClr val="accent1"/>
              </a:solidFill>
            </a:endParaRPr>
          </a:p>
          <a:p>
            <a:pPr indent="0" lvl="0" marL="0" rtl="0" algn="l">
              <a:lnSpc>
                <a:spcPct val="115000"/>
              </a:lnSpc>
              <a:spcBef>
                <a:spcPts val="0"/>
              </a:spcBef>
              <a:spcAft>
                <a:spcPts val="0"/>
              </a:spcAft>
              <a:buNone/>
            </a:pPr>
            <a:r>
              <a:t/>
            </a:r>
            <a:endParaRPr sz="1100">
              <a:solidFill>
                <a:schemeClr val="dk2"/>
              </a:solidFill>
            </a:endParaRPr>
          </a:p>
        </p:txBody>
      </p:sp>
      <p:sp>
        <p:nvSpPr>
          <p:cNvPr id="345" name="Google Shape;345;p21"/>
          <p:cNvSpPr txBox="1"/>
          <p:nvPr/>
        </p:nvSpPr>
        <p:spPr>
          <a:xfrm>
            <a:off x="1195850" y="874400"/>
            <a:ext cx="684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74151"/>
                </a:solidFill>
                <a:highlight>
                  <a:srgbClr val="F7F7F8"/>
                </a:highlight>
                <a:latin typeface="Roboto"/>
                <a:ea typeface="Roboto"/>
                <a:cs typeface="Roboto"/>
                <a:sym typeface="Roboto"/>
              </a:rPr>
              <a:t>Cuando el qubit está en un estado de superposición, es como si estuviera haciendo dos cosas mágicas al mismo tiempo. Puede ser un "1" y un "0" al mismo tiempo, como un mago que hace malabares con dos bolas en el aire.</a:t>
            </a:r>
            <a:endParaRPr/>
          </a:p>
        </p:txBody>
      </p:sp>
      <p:pic>
        <p:nvPicPr>
          <p:cNvPr id="346" name="Google Shape;346;p21"/>
          <p:cNvPicPr preferRelativeResize="0"/>
          <p:nvPr/>
        </p:nvPicPr>
        <p:blipFill>
          <a:blip r:embed="rId3">
            <a:alphaModFix/>
          </a:blip>
          <a:stretch>
            <a:fillRect/>
          </a:stretch>
        </p:blipFill>
        <p:spPr>
          <a:xfrm>
            <a:off x="1322550" y="1714275"/>
            <a:ext cx="2187900" cy="246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